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7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430" r:id="rId2"/>
    <p:sldId id="486" r:id="rId3"/>
    <p:sldId id="520" r:id="rId4"/>
    <p:sldId id="514" r:id="rId5"/>
    <p:sldId id="517" r:id="rId6"/>
    <p:sldId id="516" r:id="rId7"/>
    <p:sldId id="518" r:id="rId8"/>
    <p:sldId id="519" r:id="rId9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DFE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2" autoAdjust="0"/>
  </p:normalViewPr>
  <p:slideViewPr>
    <p:cSldViewPr snapToObjects="1">
      <p:cViewPr>
        <p:scale>
          <a:sx n="80" d="100"/>
          <a:sy n="80" d="100"/>
        </p:scale>
        <p:origin x="1459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13868CA-DAE9-4EA7-9335-B8F5034515FB}" type="datetime1">
              <a:rPr lang="en-US" altLang="en-US"/>
              <a:pPr>
                <a:defRPr/>
              </a:pPr>
              <a:t>5/20/2022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B892677-7964-4DFC-9017-B0A0416FA9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2FA6645-CBAC-4EFD-B0C7-31A86B094BD8}" type="datetime1">
              <a:rPr lang="en-US" altLang="en-US"/>
              <a:pPr>
                <a:defRPr/>
              </a:pPr>
              <a:t>5/20/2022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AAC91F-DA77-46F0-AB00-FA37D8FCB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2B5C7-AB45-4537-B522-62FCAE1E72F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62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just brief, the details will come in 4.3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442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709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458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8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6588C1-9077-48FD-99DF-89535B58B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24275" y="6351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F2D1E7-4889-4910-B210-695418BE5A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9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6588C1-9077-48FD-99DF-89535B58B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24275" y="6351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31F5D7-8662-494B-859D-BC75C9A387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70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296049-9D88-4364-A6E9-3E38065C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AD6F-F97A-4CD5-8CC1-09CBC680ACE5}" type="datetimeFigureOut">
              <a:rPr lang="en-GB" smtClean="0"/>
              <a:t>20/05/2022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C192D-CFA0-4C65-B589-4E918F6E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05144-0C5C-4F8C-8E00-482D4026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2170-2C6C-4688-8E3E-9E56A600B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4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413"/>
            <a:ext cx="91440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8" r:id="rId3"/>
    <p:sldLayoutId id="2147483699" r:id="rId4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" y="11079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09800"/>
            <a:ext cx="9144000" cy="16764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GB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CLASSIFICATION OF SIGNIFICANT WATER RESOURCES AND DETERMINATION OF RESOURCE QUALITY OBJECTIVES FOR WATER RESOURCES IN THE USUTU TO MHLATHUZE CATCHMENTS </a:t>
            </a:r>
            <a:r>
              <a:rPr lang="en-US" altLang="en-US" sz="1800" b="1" dirty="0"/>
              <a:t>(WP11387)</a:t>
            </a:r>
            <a:br>
              <a:rPr lang="en-US" sz="1800" b="1" dirty="0">
                <a:latin typeface="+mj-lt"/>
              </a:rPr>
            </a:br>
            <a:br>
              <a:rPr lang="en-US" sz="1800" b="1" dirty="0">
                <a:latin typeface="+mj-lt"/>
              </a:rPr>
            </a:br>
            <a:endParaRPr lang="en-US" sz="1800" b="1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1860" y="4020766"/>
            <a:ext cx="6400800" cy="1752600"/>
          </a:xfrm>
        </p:spPr>
        <p:txBody>
          <a:bodyPr/>
          <a:lstStyle/>
          <a:p>
            <a:r>
              <a:rPr lang="en-US" sz="2000" b="1" dirty="0">
                <a:solidFill>
                  <a:srgbClr val="FFFF00"/>
                </a:solidFill>
              </a:rPr>
              <a:t>Project Steering Committee 1, Virtual: </a:t>
            </a:r>
            <a:r>
              <a:rPr lang="en-ZA" sz="2000" b="1" dirty="0">
                <a:solidFill>
                  <a:srgbClr val="FFFF00"/>
                </a:solidFill>
              </a:rPr>
              <a:t>7 June 2022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53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STUDY AREA </a:t>
            </a:r>
            <a:endParaRPr lang="en-ZA" sz="32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5334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A1BD41CD-3473-A627-CAB7-1B1E0F7C1D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" t="31327" r="1016" b="527"/>
          <a:stretch/>
        </p:blipFill>
        <p:spPr>
          <a:xfrm>
            <a:off x="-3350" y="571501"/>
            <a:ext cx="8434498" cy="63317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87B972D-B7F5-8E2A-FB7E-AE9F81AB6E7B}"/>
              </a:ext>
            </a:extLst>
          </p:cNvPr>
          <p:cNvSpPr/>
          <p:nvPr/>
        </p:nvSpPr>
        <p:spPr>
          <a:xfrm>
            <a:off x="8431148" y="571500"/>
            <a:ext cx="716202" cy="6377762"/>
          </a:xfrm>
          <a:prstGeom prst="rect">
            <a:avLst/>
          </a:prstGeom>
          <a:solidFill>
            <a:srgbClr val="E1FD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1A3B1B-0EC4-E4E7-7EAA-57B8D0B14AE4}"/>
              </a:ext>
            </a:extLst>
          </p:cNvPr>
          <p:cNvSpPr txBox="1"/>
          <p:nvPr/>
        </p:nvSpPr>
        <p:spPr>
          <a:xfrm>
            <a:off x="4631448" y="6645742"/>
            <a:ext cx="3997772" cy="307777"/>
          </a:xfrm>
          <a:prstGeom prst="rect">
            <a:avLst/>
          </a:prstGeom>
          <a:solidFill>
            <a:srgbClr val="E1FDFE"/>
          </a:solidFill>
        </p:spPr>
        <p:txBody>
          <a:bodyPr wrap="square">
            <a:spAutoFit/>
          </a:bodyPr>
          <a:lstStyle/>
          <a:p>
            <a:r>
              <a:rPr lang="en-ZA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Predominantly Open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FB3D1-DCA6-0560-4310-CF903C4A5BDF}"/>
              </a:ext>
            </a:extLst>
          </p:cNvPr>
          <p:cNvSpPr txBox="1"/>
          <p:nvPr/>
        </p:nvSpPr>
        <p:spPr>
          <a:xfrm>
            <a:off x="7083193" y="4387724"/>
            <a:ext cx="2057400" cy="307777"/>
          </a:xfrm>
          <a:prstGeom prst="rect">
            <a:avLst/>
          </a:prstGeom>
          <a:solidFill>
            <a:srgbClr val="E1FDFE"/>
          </a:solidFill>
        </p:spPr>
        <p:txBody>
          <a:bodyPr wrap="square">
            <a:spAutoFit/>
          </a:bodyPr>
          <a:lstStyle/>
          <a:p>
            <a:r>
              <a:rPr lang="en-ZA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Estuarine Lake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E28308-B831-8FF5-BA1A-ECC3D04E191B}"/>
              </a:ext>
            </a:extLst>
          </p:cNvPr>
          <p:cNvSpPr txBox="1"/>
          <p:nvPr/>
        </p:nvSpPr>
        <p:spPr>
          <a:xfrm>
            <a:off x="5434037" y="6102591"/>
            <a:ext cx="2057400" cy="307777"/>
          </a:xfrm>
          <a:prstGeom prst="rect">
            <a:avLst/>
          </a:prstGeom>
          <a:solidFill>
            <a:srgbClr val="E1FDFE"/>
          </a:solidFill>
        </p:spPr>
        <p:txBody>
          <a:bodyPr wrap="square">
            <a:spAutoFit/>
          </a:bodyPr>
          <a:lstStyle/>
          <a:p>
            <a:r>
              <a:rPr lang="en-ZA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Predominantly Open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5F3DD0-5561-A6CA-E72D-D0D55B5AC193}"/>
              </a:ext>
            </a:extLst>
          </p:cNvPr>
          <p:cNvSpPr txBox="1"/>
          <p:nvPr/>
        </p:nvSpPr>
        <p:spPr>
          <a:xfrm>
            <a:off x="8056728" y="656281"/>
            <a:ext cx="1091804" cy="523220"/>
          </a:xfrm>
          <a:prstGeom prst="rect">
            <a:avLst/>
          </a:prstGeom>
          <a:solidFill>
            <a:srgbClr val="E1FDFE"/>
          </a:solidFill>
        </p:spPr>
        <p:txBody>
          <a:bodyPr wrap="square">
            <a:spAutoFit/>
          </a:bodyPr>
          <a:lstStyle/>
          <a:p>
            <a:r>
              <a:rPr lang="en-ZA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Estuarine Lake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681097-738E-936B-B0CE-C0AE50CE431D}"/>
              </a:ext>
            </a:extLst>
          </p:cNvPr>
          <p:cNvSpPr txBox="1"/>
          <p:nvPr/>
        </p:nvSpPr>
        <p:spPr>
          <a:xfrm>
            <a:off x="7090587" y="4681302"/>
            <a:ext cx="1932281" cy="523220"/>
          </a:xfrm>
          <a:prstGeom prst="rect">
            <a:avLst/>
          </a:prstGeom>
          <a:solidFill>
            <a:srgbClr val="E1FDFE"/>
          </a:solidFill>
        </p:spPr>
        <p:txBody>
          <a:bodyPr wrap="square">
            <a:spAutoFit/>
          </a:bodyPr>
          <a:lstStyle/>
          <a:p>
            <a:r>
              <a:rPr lang="en-ZA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Large Fluvially </a:t>
            </a:r>
          </a:p>
          <a:p>
            <a:r>
              <a:rPr lang="en-ZA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Dominated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A777E-6CF7-ADAC-778F-55D9541B03AF}"/>
              </a:ext>
            </a:extLst>
          </p:cNvPr>
          <p:cNvSpPr txBox="1"/>
          <p:nvPr/>
        </p:nvSpPr>
        <p:spPr>
          <a:xfrm>
            <a:off x="7565991" y="2260392"/>
            <a:ext cx="1091804" cy="523220"/>
          </a:xfrm>
          <a:prstGeom prst="rect">
            <a:avLst/>
          </a:prstGeom>
          <a:solidFill>
            <a:srgbClr val="E1FDFE"/>
          </a:solidFill>
        </p:spPr>
        <p:txBody>
          <a:bodyPr wrap="square">
            <a:spAutoFit/>
          </a:bodyPr>
          <a:lstStyle/>
          <a:p>
            <a:r>
              <a:rPr lang="en-ZA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Estuarine Lake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A35CCA-934D-8A95-CBF7-483C5F4047A2}"/>
              </a:ext>
            </a:extLst>
          </p:cNvPr>
          <p:cNvSpPr txBox="1"/>
          <p:nvPr/>
        </p:nvSpPr>
        <p:spPr>
          <a:xfrm>
            <a:off x="6574855" y="5204198"/>
            <a:ext cx="2412785" cy="523220"/>
          </a:xfrm>
          <a:prstGeom prst="rect">
            <a:avLst/>
          </a:prstGeom>
          <a:solidFill>
            <a:srgbClr val="E1FDFE"/>
          </a:solidFill>
        </p:spPr>
        <p:txBody>
          <a:bodyPr wrap="square">
            <a:spAutoFit/>
          </a:bodyPr>
          <a:lstStyle/>
          <a:p>
            <a:r>
              <a:rPr lang="en-Z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Estuarine Lake </a:t>
            </a:r>
            <a:r>
              <a:rPr lang="en-Z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Z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Small Predominantly Closed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FB727457-2DF1-6AB0-E04F-BD1EF1C25507}"/>
              </a:ext>
            </a:extLst>
          </p:cNvPr>
          <p:cNvSpPr/>
          <p:nvPr/>
        </p:nvSpPr>
        <p:spPr>
          <a:xfrm>
            <a:off x="6875256" y="4541613"/>
            <a:ext cx="198724" cy="452548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E25DAA-8958-1847-AEB0-3F6979BE1E1B}"/>
              </a:ext>
            </a:extLst>
          </p:cNvPr>
          <p:cNvSpPr txBox="1"/>
          <p:nvPr/>
        </p:nvSpPr>
        <p:spPr>
          <a:xfrm>
            <a:off x="4916652" y="6354473"/>
            <a:ext cx="2575571" cy="307777"/>
          </a:xfrm>
          <a:prstGeom prst="rect">
            <a:avLst/>
          </a:prstGeom>
          <a:solidFill>
            <a:srgbClr val="E1FDFE"/>
          </a:solidFill>
        </p:spPr>
        <p:txBody>
          <a:bodyPr wrap="square">
            <a:spAutoFit/>
          </a:bodyPr>
          <a:lstStyle/>
          <a:p>
            <a:r>
              <a:rPr lang="en-ZA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Small Predominantly Closed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006474-361B-F6C0-B0BF-3A12AAC0A905}"/>
              </a:ext>
            </a:extLst>
          </p:cNvPr>
          <p:cNvSpPr txBox="1"/>
          <p:nvPr/>
        </p:nvSpPr>
        <p:spPr>
          <a:xfrm>
            <a:off x="6096000" y="5648560"/>
            <a:ext cx="3158003" cy="523220"/>
          </a:xfrm>
          <a:prstGeom prst="rect">
            <a:avLst/>
          </a:prstGeom>
          <a:solidFill>
            <a:srgbClr val="E1FDFE"/>
          </a:solidFill>
        </p:spPr>
        <p:txBody>
          <a:bodyPr wrap="square">
            <a:spAutoFit/>
          </a:bodyPr>
          <a:lstStyle/>
          <a:p>
            <a:r>
              <a:rPr lang="en-Z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Estuarine Lake </a:t>
            </a:r>
            <a:r>
              <a:rPr lang="en-Z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Z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Predominantly Open + Estuarine Bay</a:t>
            </a:r>
          </a:p>
        </p:txBody>
      </p:sp>
      <p:pic>
        <p:nvPicPr>
          <p:cNvPr id="22" name="Picture 21" descr="A picture containing water, outdoor, sky, nature&#10;&#10;Description automatically generated">
            <a:extLst>
              <a:ext uri="{FF2B5EF4-FFF2-40B4-BE49-F238E27FC236}">
                <a16:creationId xmlns:a16="http://schemas.microsoft.com/office/drawing/2014/main" id="{3A2A6975-2F64-AC72-11B4-E04AB79F0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181600"/>
            <a:ext cx="2881732" cy="1620975"/>
          </a:xfrm>
          <a:prstGeom prst="rect">
            <a:avLst/>
          </a:prstGeom>
        </p:spPr>
      </p:pic>
      <p:pic>
        <p:nvPicPr>
          <p:cNvPr id="26" name="Picture 25" descr="A body of water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805CB8E2-CAED-DDF9-10FA-BC4731DB3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32" y="3557694"/>
            <a:ext cx="2881733" cy="1620975"/>
          </a:xfrm>
          <a:prstGeom prst="rect">
            <a:avLst/>
          </a:prstGeom>
        </p:spPr>
      </p:pic>
      <p:pic>
        <p:nvPicPr>
          <p:cNvPr id="28" name="Picture 27" descr="A body of water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377B42C8-1240-53DC-7C9F-D633B91E6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864649"/>
            <a:ext cx="2881732" cy="162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4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74638"/>
            <a:ext cx="9296400" cy="1143000"/>
          </a:xfrm>
        </p:spPr>
        <p:txBody>
          <a:bodyPr/>
          <a:lstStyle/>
          <a:p>
            <a:pPr>
              <a:defRPr/>
            </a:pPr>
            <a:r>
              <a:rPr lang="en-ZA" sz="3200" b="1" dirty="0">
                <a:solidFill>
                  <a:srgbClr val="002060"/>
                </a:solidFill>
                <a:cs typeface="Arial" panose="020B0604020202020204" pitchFamily="34" charset="0"/>
              </a:rPr>
              <a:t>STATUS QUO: </a:t>
            </a:r>
            <a:r>
              <a:rPr lang="en-US" sz="3200" b="1" dirty="0">
                <a:solidFill>
                  <a:srgbClr val="002060"/>
                </a:solidFill>
              </a:rPr>
              <a:t>Estuary Condition &amp; Pressures</a:t>
            </a:r>
            <a:endParaRPr lang="en-ZA" sz="32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D4E4891-A788-FC2F-F80B-0F96AE1C0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586846"/>
              </p:ext>
            </p:extLst>
          </p:nvPr>
        </p:nvGraphicFramePr>
        <p:xfrm>
          <a:off x="707515" y="990600"/>
          <a:ext cx="7728969" cy="4295226"/>
        </p:xfrm>
        <a:graphic>
          <a:graphicData uri="http://schemas.openxmlformats.org/drawingml/2006/table">
            <a:tbl>
              <a:tblPr firstRow="1" firstCol="1" bandRow="1"/>
              <a:tblGrid>
                <a:gridCol w="662873">
                  <a:extLst>
                    <a:ext uri="{9D8B030D-6E8A-4147-A177-3AD203B41FA5}">
                      <a16:colId xmlns:a16="http://schemas.microsoft.com/office/drawing/2014/main" val="1075413500"/>
                    </a:ext>
                  </a:extLst>
                </a:gridCol>
                <a:gridCol w="1282181">
                  <a:extLst>
                    <a:ext uri="{9D8B030D-6E8A-4147-A177-3AD203B41FA5}">
                      <a16:colId xmlns:a16="http://schemas.microsoft.com/office/drawing/2014/main" val="3534147907"/>
                    </a:ext>
                  </a:extLst>
                </a:gridCol>
                <a:gridCol w="474091">
                  <a:extLst>
                    <a:ext uri="{9D8B030D-6E8A-4147-A177-3AD203B41FA5}">
                      <a16:colId xmlns:a16="http://schemas.microsoft.com/office/drawing/2014/main" val="3144285196"/>
                    </a:ext>
                  </a:extLst>
                </a:gridCol>
                <a:gridCol w="663728">
                  <a:extLst>
                    <a:ext uri="{9D8B030D-6E8A-4147-A177-3AD203B41FA5}">
                      <a16:colId xmlns:a16="http://schemas.microsoft.com/office/drawing/2014/main" val="2229793280"/>
                    </a:ext>
                  </a:extLst>
                </a:gridCol>
                <a:gridCol w="663728">
                  <a:extLst>
                    <a:ext uri="{9D8B030D-6E8A-4147-A177-3AD203B41FA5}">
                      <a16:colId xmlns:a16="http://schemas.microsoft.com/office/drawing/2014/main" val="2034372716"/>
                    </a:ext>
                  </a:extLst>
                </a:gridCol>
                <a:gridCol w="663728">
                  <a:extLst>
                    <a:ext uri="{9D8B030D-6E8A-4147-A177-3AD203B41FA5}">
                      <a16:colId xmlns:a16="http://schemas.microsoft.com/office/drawing/2014/main" val="601698895"/>
                    </a:ext>
                  </a:extLst>
                </a:gridCol>
                <a:gridCol w="663728">
                  <a:extLst>
                    <a:ext uri="{9D8B030D-6E8A-4147-A177-3AD203B41FA5}">
                      <a16:colId xmlns:a16="http://schemas.microsoft.com/office/drawing/2014/main" val="2768147785"/>
                    </a:ext>
                  </a:extLst>
                </a:gridCol>
                <a:gridCol w="663728">
                  <a:extLst>
                    <a:ext uri="{9D8B030D-6E8A-4147-A177-3AD203B41FA5}">
                      <a16:colId xmlns:a16="http://schemas.microsoft.com/office/drawing/2014/main" val="3223125420"/>
                    </a:ext>
                  </a:extLst>
                </a:gridCol>
                <a:gridCol w="663728">
                  <a:extLst>
                    <a:ext uri="{9D8B030D-6E8A-4147-A177-3AD203B41FA5}">
                      <a16:colId xmlns:a16="http://schemas.microsoft.com/office/drawing/2014/main" val="2816002733"/>
                    </a:ext>
                  </a:extLst>
                </a:gridCol>
                <a:gridCol w="663728">
                  <a:extLst>
                    <a:ext uri="{9D8B030D-6E8A-4147-A177-3AD203B41FA5}">
                      <a16:colId xmlns:a16="http://schemas.microsoft.com/office/drawing/2014/main" val="1811906820"/>
                    </a:ext>
                  </a:extLst>
                </a:gridCol>
                <a:gridCol w="663728">
                  <a:extLst>
                    <a:ext uri="{9D8B030D-6E8A-4147-A177-3AD203B41FA5}">
                      <a16:colId xmlns:a16="http://schemas.microsoft.com/office/drawing/2014/main" val="1775013257"/>
                    </a:ext>
                  </a:extLst>
                </a:gridCol>
              </a:tblGrid>
              <a:tr h="161925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Estuary Name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PES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Pressure*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923938"/>
                  </a:ext>
                </a:extLst>
              </a:tr>
              <a:tr h="1185308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Cumulative 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Flow 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Pollution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Habitat loss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Fishing Effort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Invasive alien plants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Alien Fish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Artificial Breaching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W11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aMatigulu/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iNyoni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ZA" sz="14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751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W13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iSiyaya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ZA" sz="14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GB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09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W13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uMlalazi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343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W12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uMhlathuze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ZA" sz="14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GB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8301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W12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Richards Bay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D/E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ZA" sz="14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GB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09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W12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iNhlabane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ZA" sz="14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2460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iMfolozi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/uMsunduze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447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 Lucia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D/E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139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uMgobezeleni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ZA" sz="14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272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Kosi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A/B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364864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6BE75E2-695C-2F75-42E1-F2056D8188F7}"/>
              </a:ext>
            </a:extLst>
          </p:cNvPr>
          <p:cNvSpPr txBox="1"/>
          <p:nvPr/>
        </p:nvSpPr>
        <p:spPr>
          <a:xfrm>
            <a:off x="432916" y="5438225"/>
            <a:ext cx="84824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  <a:r>
              <a:rPr lang="en-GB" sz="1600" b="1" dirty="0">
                <a:solidFill>
                  <a:srgbClr val="833C0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VH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=Very high, </a:t>
            </a:r>
            <a:r>
              <a:rPr lang="en-GB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=High, </a:t>
            </a:r>
            <a:r>
              <a:rPr lang="en-GB" sz="1600" b="1" dirty="0">
                <a:solidFill>
                  <a:srgbClr val="ED7D3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=Medium, </a:t>
            </a:r>
            <a:r>
              <a:rPr lang="en-GB" sz="16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=Low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1667126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cap="all" dirty="0">
                <a:solidFill>
                  <a:srgbClr val="002060"/>
                </a:solidFill>
                <a:latin typeface="+mj-lt"/>
              </a:rPr>
              <a:t>Estuary Condition Summary</a:t>
            </a:r>
            <a:endParaRPr lang="en-ZA" sz="3200" b="1" cap="all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382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456AEE1-3566-F1B1-C87F-3B7858D54BC2}"/>
              </a:ext>
            </a:extLst>
          </p:cNvPr>
          <p:cNvSpPr txBox="1"/>
          <p:nvPr/>
        </p:nvSpPr>
        <p:spPr>
          <a:xfrm>
            <a:off x="452437" y="1219200"/>
            <a:ext cx="82296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Nine estuaries occur in the study areas, with the </a:t>
            </a:r>
            <a:r>
              <a:rPr lang="en-US" sz="2000" dirty="0" err="1"/>
              <a:t>uMhlathuze</a:t>
            </a:r>
            <a:r>
              <a:rPr lang="en-US" sz="2000" dirty="0"/>
              <a:t> estuarine lake system subdivided to create an estuarine bay (Richards Bay) and a Predominantly open system (</a:t>
            </a:r>
            <a:r>
              <a:rPr lang="en-US" sz="2000" dirty="0" err="1"/>
              <a:t>uMhlathuze</a:t>
            </a:r>
            <a:r>
              <a:rPr lang="en-US" sz="2000" dirty="0"/>
              <a:t> Sanctuary) to accommodate a port development in the 1970s. 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Most of the systems in the study area in a degraded state (D to E), under high to very high pollution, habitat loss and fishing pressure.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Most estuaries are not under high flow modification pressure with the exception of </a:t>
            </a:r>
            <a:r>
              <a:rPr lang="en-US" sz="2000" dirty="0" err="1"/>
              <a:t>iSiyaya</a:t>
            </a:r>
            <a:r>
              <a:rPr lang="en-US" sz="2000" dirty="0"/>
              <a:t> and Richards Bay.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Only four estuaries in a near-natural state (A/B to B), - </a:t>
            </a:r>
            <a:r>
              <a:rPr lang="en-US" sz="2000" dirty="0" err="1"/>
              <a:t>aMatigulu</a:t>
            </a:r>
            <a:r>
              <a:rPr lang="en-US" sz="2000" dirty="0"/>
              <a:t>/</a:t>
            </a:r>
            <a:r>
              <a:rPr lang="en-US" sz="2000" dirty="0" err="1"/>
              <a:t>iNyoni</a:t>
            </a:r>
            <a:r>
              <a:rPr lang="en-US" sz="2000" dirty="0"/>
              <a:t>, </a:t>
            </a:r>
            <a:r>
              <a:rPr lang="en-US" sz="2000" dirty="0" err="1"/>
              <a:t>uMlalazi</a:t>
            </a:r>
            <a:r>
              <a:rPr lang="en-US" sz="2000" dirty="0"/>
              <a:t>, </a:t>
            </a:r>
            <a:r>
              <a:rPr lang="en-US" sz="2000" dirty="0" err="1"/>
              <a:t>uMgobezeleni</a:t>
            </a:r>
            <a:r>
              <a:rPr lang="en-US" sz="2000" dirty="0"/>
              <a:t> and Kosi. 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1765486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EC341C-AAE2-4F96-BADF-7573AA4E1821}"/>
              </a:ext>
            </a:extLst>
          </p:cNvPr>
          <p:cNvSpPr txBox="1"/>
          <p:nvPr/>
        </p:nvSpPr>
        <p:spPr>
          <a:xfrm>
            <a:off x="152400" y="300927"/>
            <a:ext cx="8762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600" b="1" dirty="0">
                <a:solidFill>
                  <a:srgbClr val="002060"/>
                </a:solidFill>
                <a:cs typeface="Arial" panose="020B0604020202020204" pitchFamily="34" charset="0"/>
              </a:rPr>
              <a:t>ESTUARY </a:t>
            </a:r>
            <a:r>
              <a:rPr lang="en-ZA" sz="2600" b="1" cap="all" dirty="0">
                <a:solidFill>
                  <a:srgbClr val="002060"/>
                </a:solidFill>
                <a:cs typeface="Arial" panose="020B0604020202020204" pitchFamily="34" charset="0"/>
              </a:rPr>
              <a:t>Ecological</a:t>
            </a:r>
            <a:r>
              <a:rPr lang="en-ZA" sz="2600" b="1" dirty="0">
                <a:solidFill>
                  <a:srgbClr val="002060"/>
                </a:solidFill>
                <a:cs typeface="Arial" panose="020B0604020202020204" pitchFamily="34" charset="0"/>
              </a:rPr>
              <a:t> IMPORTANCE</a:t>
            </a:r>
            <a:endParaRPr lang="en-GB" sz="2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41D41-DF90-421A-B078-521B33E36157}"/>
              </a:ext>
            </a:extLst>
          </p:cNvPr>
          <p:cNvCxnSpPr/>
          <p:nvPr/>
        </p:nvCxnSpPr>
        <p:spPr>
          <a:xfrm>
            <a:off x="457200" y="1030307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AA2FBE-6726-FCC5-DD46-006667D246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305256"/>
              </p:ext>
            </p:extLst>
          </p:nvPr>
        </p:nvGraphicFramePr>
        <p:xfrm>
          <a:off x="285749" y="1219200"/>
          <a:ext cx="8629648" cy="3581342"/>
        </p:xfrm>
        <a:graphic>
          <a:graphicData uri="http://schemas.openxmlformats.org/drawingml/2006/table">
            <a:tbl>
              <a:tblPr firstRow="1" firstCol="1" bandRow="1"/>
              <a:tblGrid>
                <a:gridCol w="552451">
                  <a:extLst>
                    <a:ext uri="{9D8B030D-6E8A-4147-A177-3AD203B41FA5}">
                      <a16:colId xmlns:a16="http://schemas.microsoft.com/office/drawing/2014/main" val="278236763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41905997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77002942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544892402"/>
                    </a:ext>
                  </a:extLst>
                </a:gridCol>
                <a:gridCol w="707196">
                  <a:extLst>
                    <a:ext uri="{9D8B030D-6E8A-4147-A177-3AD203B41FA5}">
                      <a16:colId xmlns:a16="http://schemas.microsoft.com/office/drawing/2014/main" val="3399226780"/>
                    </a:ext>
                  </a:extLst>
                </a:gridCol>
                <a:gridCol w="777144">
                  <a:extLst>
                    <a:ext uri="{9D8B030D-6E8A-4147-A177-3AD203B41FA5}">
                      <a16:colId xmlns:a16="http://schemas.microsoft.com/office/drawing/2014/main" val="3626689505"/>
                    </a:ext>
                  </a:extLst>
                </a:gridCol>
                <a:gridCol w="801660">
                  <a:extLst>
                    <a:ext uri="{9D8B030D-6E8A-4147-A177-3AD203B41FA5}">
                      <a16:colId xmlns:a16="http://schemas.microsoft.com/office/drawing/2014/main" val="278903809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16004321"/>
                    </a:ext>
                  </a:extLst>
                </a:gridCol>
                <a:gridCol w="1295397">
                  <a:extLst>
                    <a:ext uri="{9D8B030D-6E8A-4147-A177-3AD203B41FA5}">
                      <a16:colId xmlns:a16="http://schemas.microsoft.com/office/drawing/2014/main" val="1036902759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# 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Estuary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Size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Habitat diversity 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Zonal type rarity 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Biodi-versity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Score</a:t>
                      </a:r>
                      <a:endParaRPr lang="en-ZA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Importance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Biodiversity Importance Rating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54449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W11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aMatigulu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iNyoni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Important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86141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iSiyaya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Ave Importance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21253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uMlalazi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95.5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Very Important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89652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W12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uMhlathuze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53.5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Very Important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64164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W12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Richards Bay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Important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97416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W12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iNhlabane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Important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20905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W2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iMfolozi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uMsunduze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93.5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Very Important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42658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St Lucia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98.5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Very Important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89541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W7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uMgobezeleni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Ave Importance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21912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W7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Kosi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Very Important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76492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0FE3C9B-0DC5-9587-C530-DE58A2E6D658}"/>
              </a:ext>
            </a:extLst>
          </p:cNvPr>
          <p:cNvSpPr txBox="1"/>
          <p:nvPr/>
        </p:nvSpPr>
        <p:spPr>
          <a:xfrm>
            <a:off x="164123" y="5222040"/>
            <a:ext cx="895894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Five of the estuaries are of very high ecological importance -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uMlalazi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uMhlathuze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iMfolozi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uMsunduze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St Lucia, and Kosi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2795766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EC341C-AAE2-4F96-BADF-7573AA4E1821}"/>
              </a:ext>
            </a:extLst>
          </p:cNvPr>
          <p:cNvSpPr txBox="1"/>
          <p:nvPr/>
        </p:nvSpPr>
        <p:spPr>
          <a:xfrm>
            <a:off x="18422" y="324762"/>
            <a:ext cx="89350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600" b="1" cap="all" dirty="0">
                <a:solidFill>
                  <a:srgbClr val="002060"/>
                </a:solidFill>
                <a:cs typeface="Arial" panose="020B0604020202020204" pitchFamily="34" charset="0"/>
              </a:rPr>
              <a:t>Biodiversity</a:t>
            </a:r>
            <a:r>
              <a:rPr lang="en-ZA" sz="2600" b="1" dirty="0">
                <a:solidFill>
                  <a:srgbClr val="002060"/>
                </a:solidFill>
                <a:cs typeface="Arial" panose="020B0604020202020204" pitchFamily="34" charset="0"/>
              </a:rPr>
              <a:t>/ CONSERVATION IMPORTANCE</a:t>
            </a:r>
            <a:endParaRPr lang="en-GB" sz="2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41D41-DF90-421A-B078-521B33E36157}"/>
              </a:ext>
            </a:extLst>
          </p:cNvPr>
          <p:cNvCxnSpPr/>
          <p:nvPr/>
        </p:nvCxnSpPr>
        <p:spPr>
          <a:xfrm>
            <a:off x="457200" y="1030307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9117813-FDFC-A495-D9C3-C8264E293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569903"/>
              </p:ext>
            </p:extLst>
          </p:nvPr>
        </p:nvGraphicFramePr>
        <p:xfrm>
          <a:off x="359226" y="1219200"/>
          <a:ext cx="8556173" cy="4271900"/>
        </p:xfrm>
        <a:graphic>
          <a:graphicData uri="http://schemas.openxmlformats.org/drawingml/2006/table">
            <a:tbl>
              <a:tblPr firstRow="1" firstCol="1" bandRow="1"/>
              <a:tblGrid>
                <a:gridCol w="640974">
                  <a:extLst>
                    <a:ext uri="{9D8B030D-6E8A-4147-A177-3AD203B41FA5}">
                      <a16:colId xmlns:a16="http://schemas.microsoft.com/office/drawing/2014/main" val="90557912"/>
                    </a:ext>
                  </a:extLst>
                </a:gridCol>
                <a:gridCol w="1743000">
                  <a:extLst>
                    <a:ext uri="{9D8B030D-6E8A-4147-A177-3AD203B41FA5}">
                      <a16:colId xmlns:a16="http://schemas.microsoft.com/office/drawing/2014/main" val="227391775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958952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730611724"/>
                    </a:ext>
                  </a:extLst>
                </a:gridCol>
                <a:gridCol w="609598">
                  <a:extLst>
                    <a:ext uri="{9D8B030D-6E8A-4147-A177-3AD203B41FA5}">
                      <a16:colId xmlns:a16="http://schemas.microsoft.com/office/drawing/2014/main" val="1351997349"/>
                    </a:ext>
                  </a:extLst>
                </a:gridCol>
                <a:gridCol w="838202">
                  <a:extLst>
                    <a:ext uri="{9D8B030D-6E8A-4147-A177-3AD203B41FA5}">
                      <a16:colId xmlns:a16="http://schemas.microsoft.com/office/drawing/2014/main" val="55514111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48219929"/>
                    </a:ext>
                  </a:extLst>
                </a:gridCol>
                <a:gridCol w="1055793">
                  <a:extLst>
                    <a:ext uri="{9D8B030D-6E8A-4147-A177-3AD203B41FA5}">
                      <a16:colId xmlns:a16="http://schemas.microsoft.com/office/drawing/2014/main" val="347650156"/>
                    </a:ext>
                  </a:extLst>
                </a:gridCol>
                <a:gridCol w="1001607">
                  <a:extLst>
                    <a:ext uri="{9D8B030D-6E8A-4147-A177-3AD203B41FA5}">
                      <a16:colId xmlns:a16="http://schemas.microsoft.com/office/drawing/2014/main" val="1431306586"/>
                    </a:ext>
                  </a:extLst>
                </a:gridCol>
                <a:gridCol w="685799">
                  <a:extLst>
                    <a:ext uri="{9D8B030D-6E8A-4147-A177-3AD203B41FA5}">
                      <a16:colId xmlns:a16="http://schemas.microsoft.com/office/drawing/2014/main" val="1424317533"/>
                    </a:ext>
                  </a:extLst>
                </a:gridCol>
              </a:tblGrid>
              <a:tr h="1676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# 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Estuary</a:t>
                      </a:r>
                      <a:endParaRPr lang="en-ZA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Protected Area</a:t>
                      </a:r>
                      <a:endParaRPr lang="en-ZA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Ramsar site</a:t>
                      </a:r>
                      <a:endParaRPr lang="en-ZA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Important Bird Area</a:t>
                      </a:r>
                      <a:endParaRPr lang="en-ZA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Priority set for conservation</a:t>
                      </a:r>
                      <a:endParaRPr lang="en-ZA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NBA Recommended extent of protection</a:t>
                      </a:r>
                      <a:endParaRPr lang="en-ZA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NBA Minimum recommended % undeveloped margin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Provisional Recommended Ecological  Category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Biodiversity Importance Rating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11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W11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aMatigulu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iNyoni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Partial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31494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iSiyaya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92843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uMlalazi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 or BAS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85495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W12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uMhlathuze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Partial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 or BAS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02582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W12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Richards Bay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Partial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 or BAS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4839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W12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iNhlabane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38192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W2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iMfolozi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uMsunduze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61922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St Lucia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35857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W7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uMgobezeleni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 or BAS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45917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W7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Kosi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sym typeface="Webdings" panose="05030102010509060703" pitchFamily="18" charset="2"/>
                        </a:rPr>
                        <a:t>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 or BAS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55784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AB1C464-C2CD-6527-6DB1-8041D54726DC}"/>
              </a:ext>
            </a:extLst>
          </p:cNvPr>
          <p:cNvSpPr txBox="1"/>
          <p:nvPr/>
        </p:nvSpPr>
        <p:spPr>
          <a:xfrm>
            <a:off x="18422" y="5534561"/>
            <a:ext cx="916493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All estuaries, except </a:t>
            </a:r>
            <a:r>
              <a:rPr lang="en-GB" sz="2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iNhlabane</a:t>
            </a:r>
            <a:r>
              <a:rPr lang="en-GB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are conservation priorities being either in formally protected areas (i.e. provincial park, </a:t>
            </a:r>
            <a:r>
              <a:rPr lang="en-GB" sz="2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iSimangaliso</a:t>
            </a:r>
            <a:r>
              <a:rPr lang="en-GB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Wetland Park and UNESCO World Heritage Site) or desired protected area.  In addition, 3 systems are Ramsar sites and 5 systems Important Bird Areas</a:t>
            </a:r>
            <a:endParaRPr lang="en-Z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63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EC341C-AAE2-4F96-BADF-7573AA4E1821}"/>
              </a:ext>
            </a:extLst>
          </p:cNvPr>
          <p:cNvSpPr txBox="1"/>
          <p:nvPr/>
        </p:nvSpPr>
        <p:spPr>
          <a:xfrm>
            <a:off x="152400" y="342252"/>
            <a:ext cx="8762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600" b="1" dirty="0">
                <a:solidFill>
                  <a:srgbClr val="002060"/>
                </a:solidFill>
                <a:cs typeface="Arial" panose="020B0604020202020204" pitchFamily="34" charset="0"/>
              </a:rPr>
              <a:t>ECOSYSTEM SERVICES </a:t>
            </a:r>
            <a:endParaRPr lang="en-GB" sz="2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41D41-DF90-421A-B078-521B33E36157}"/>
              </a:ext>
            </a:extLst>
          </p:cNvPr>
          <p:cNvCxnSpPr/>
          <p:nvPr/>
        </p:nvCxnSpPr>
        <p:spPr>
          <a:xfrm>
            <a:off x="457200" y="1030307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63BF504-BA47-347B-3723-7A5412AB1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609630"/>
              </p:ext>
            </p:extLst>
          </p:nvPr>
        </p:nvGraphicFramePr>
        <p:xfrm>
          <a:off x="657120" y="1082169"/>
          <a:ext cx="7886700" cy="2813246"/>
        </p:xfrm>
        <a:graphic>
          <a:graphicData uri="http://schemas.openxmlformats.org/drawingml/2006/table">
            <a:tbl>
              <a:tblPr firstRow="1" firstCol="1" bandRow="1"/>
              <a:tblGrid>
                <a:gridCol w="1176616">
                  <a:extLst>
                    <a:ext uri="{9D8B030D-6E8A-4147-A177-3AD203B41FA5}">
                      <a16:colId xmlns:a16="http://schemas.microsoft.com/office/drawing/2014/main" val="859578988"/>
                    </a:ext>
                  </a:extLst>
                </a:gridCol>
                <a:gridCol w="1747664">
                  <a:extLst>
                    <a:ext uri="{9D8B030D-6E8A-4147-A177-3AD203B41FA5}">
                      <a16:colId xmlns:a16="http://schemas.microsoft.com/office/drawing/2014/main" val="270889726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30205814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795131000"/>
                    </a:ext>
                  </a:extLst>
                </a:gridCol>
                <a:gridCol w="1990620">
                  <a:extLst>
                    <a:ext uri="{9D8B030D-6E8A-4147-A177-3AD203B41FA5}">
                      <a16:colId xmlns:a16="http://schemas.microsoft.com/office/drawing/2014/main" val="20889461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# 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Estuary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Carbon sequestration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Nursery Function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Ecosystem Services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Rating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54446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W11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aMatigulu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iNyoni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Medium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High 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09521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iSiyaya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Medium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Low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91874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uMlalazi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High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High 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8353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W12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uMhlathuze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High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High 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7350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W12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Richards Bay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High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High 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66874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W12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iNhlabane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High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Medium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62805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W2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iMfolozi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uMsunduze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High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High 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51881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St Lucia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High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High 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28171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W7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uMgobezeleni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Medium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Low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0591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W7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Kosi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High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High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69767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FF3CBF8-CA75-E407-F810-38BDEF798AD7}"/>
              </a:ext>
            </a:extLst>
          </p:cNvPr>
          <p:cNvSpPr txBox="1"/>
          <p:nvPr/>
        </p:nvSpPr>
        <p:spPr>
          <a:xfrm>
            <a:off x="152400" y="3970341"/>
            <a:ext cx="84581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Most of the systems </a:t>
            </a: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highly 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important for provision of ecosystem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Blue carbon sequestration: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uMlalazi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uMhlathuze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Richards Bay,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iNhlabane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iMfolozi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uMsunduze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St Lucia, and Kosi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F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ish nursery function: 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aMatigulu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iNyoni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uMlalazi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uMhlathuze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Richards Bay,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iMfolozi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uMsunduze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St Lucia, and Kosi</a:t>
            </a:r>
            <a:endParaRPr lang="en-ZA" sz="2000" dirty="0"/>
          </a:p>
        </p:txBody>
      </p:sp>
      <p:pic>
        <p:nvPicPr>
          <p:cNvPr id="7" name="Picture 6" descr="A picture containing outdoor, grass, tree, standing&#10;&#10;Description automatically generated">
            <a:extLst>
              <a:ext uri="{FF2B5EF4-FFF2-40B4-BE49-F238E27FC236}">
                <a16:creationId xmlns:a16="http://schemas.microsoft.com/office/drawing/2014/main" id="{D90C7968-20F7-4224-7213-CCFEA5395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269105"/>
            <a:ext cx="2118527" cy="15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18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EC341C-AAE2-4F96-BADF-7573AA4E1821}"/>
              </a:ext>
            </a:extLst>
          </p:cNvPr>
          <p:cNvSpPr txBox="1"/>
          <p:nvPr/>
        </p:nvSpPr>
        <p:spPr>
          <a:xfrm>
            <a:off x="152400" y="322421"/>
            <a:ext cx="8762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600" b="1" cap="all" dirty="0">
                <a:solidFill>
                  <a:srgbClr val="002060"/>
                </a:solidFill>
                <a:cs typeface="Arial" panose="020B0604020202020204" pitchFamily="34" charset="0"/>
              </a:rPr>
              <a:t>Integrated Environmental Importance</a:t>
            </a:r>
            <a:endParaRPr lang="en-GB" sz="2600" b="1" cap="all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41D41-DF90-421A-B078-521B33E36157}"/>
              </a:ext>
            </a:extLst>
          </p:cNvPr>
          <p:cNvCxnSpPr/>
          <p:nvPr/>
        </p:nvCxnSpPr>
        <p:spPr>
          <a:xfrm>
            <a:off x="457200" y="1030307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587CF3-B283-16A0-AF71-BBAC15E51C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284967"/>
              </p:ext>
            </p:extLst>
          </p:nvPr>
        </p:nvGraphicFramePr>
        <p:xfrm>
          <a:off x="342900" y="1212501"/>
          <a:ext cx="8458200" cy="4077340"/>
        </p:xfrm>
        <a:graphic>
          <a:graphicData uri="http://schemas.openxmlformats.org/drawingml/2006/table">
            <a:tbl>
              <a:tblPr firstRow="1" firstCol="1" bandRow="1"/>
              <a:tblGrid>
                <a:gridCol w="801825">
                  <a:extLst>
                    <a:ext uri="{9D8B030D-6E8A-4147-A177-3AD203B41FA5}">
                      <a16:colId xmlns:a16="http://schemas.microsoft.com/office/drawing/2014/main" val="835460434"/>
                    </a:ext>
                  </a:extLst>
                </a:gridCol>
                <a:gridCol w="1943485">
                  <a:extLst>
                    <a:ext uri="{9D8B030D-6E8A-4147-A177-3AD203B41FA5}">
                      <a16:colId xmlns:a16="http://schemas.microsoft.com/office/drawing/2014/main" val="2953784143"/>
                    </a:ext>
                  </a:extLst>
                </a:gridCol>
                <a:gridCol w="795396">
                  <a:extLst>
                    <a:ext uri="{9D8B030D-6E8A-4147-A177-3AD203B41FA5}">
                      <a16:colId xmlns:a16="http://schemas.microsoft.com/office/drawing/2014/main" val="379049005"/>
                    </a:ext>
                  </a:extLst>
                </a:gridCol>
                <a:gridCol w="788967">
                  <a:extLst>
                    <a:ext uri="{9D8B030D-6E8A-4147-A177-3AD203B41FA5}">
                      <a16:colId xmlns:a16="http://schemas.microsoft.com/office/drawing/2014/main" val="2878769600"/>
                    </a:ext>
                  </a:extLst>
                </a:gridCol>
                <a:gridCol w="788967">
                  <a:extLst>
                    <a:ext uri="{9D8B030D-6E8A-4147-A177-3AD203B41FA5}">
                      <a16:colId xmlns:a16="http://schemas.microsoft.com/office/drawing/2014/main" val="4074844698"/>
                    </a:ext>
                  </a:extLst>
                </a:gridCol>
                <a:gridCol w="1014910">
                  <a:extLst>
                    <a:ext uri="{9D8B030D-6E8A-4147-A177-3AD203B41FA5}">
                      <a16:colId xmlns:a16="http://schemas.microsoft.com/office/drawing/2014/main" val="2164343851"/>
                    </a:ext>
                  </a:extLst>
                </a:gridCol>
                <a:gridCol w="736614">
                  <a:extLst>
                    <a:ext uri="{9D8B030D-6E8A-4147-A177-3AD203B41FA5}">
                      <a16:colId xmlns:a16="http://schemas.microsoft.com/office/drawing/2014/main" val="805402792"/>
                    </a:ext>
                  </a:extLst>
                </a:gridCol>
                <a:gridCol w="622723">
                  <a:extLst>
                    <a:ext uri="{9D8B030D-6E8A-4147-A177-3AD203B41FA5}">
                      <a16:colId xmlns:a16="http://schemas.microsoft.com/office/drawing/2014/main" val="2031274647"/>
                    </a:ext>
                  </a:extLst>
                </a:gridCol>
                <a:gridCol w="965313">
                  <a:extLst>
                    <a:ext uri="{9D8B030D-6E8A-4147-A177-3AD203B41FA5}">
                      <a16:colId xmlns:a16="http://schemas.microsoft.com/office/drawing/2014/main" val="2675400939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#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NAME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Present Ecological State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Ecological Importance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Biodiversity/Conservation  Importance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Combined Ecological &amp; Conservation Importance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Ecosystem Services Value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Max (EI, ES)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Integrated Environmental Importance (IEI)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88015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aMatigulu/iNyoni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i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29602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iSiyaya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80974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uMlalazi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i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51274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uMhlathuze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i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27819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Richards Bay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i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D/E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9481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W12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iNhlabane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014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iMfolozi/uMsunduze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i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31606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St Lucia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i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D/E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79326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uMgobezeleni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i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8057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Kosi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i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A/B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ZA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22534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EAB22B6-9494-37BE-03E1-CC23016DA581}"/>
              </a:ext>
            </a:extLst>
          </p:cNvPr>
          <p:cNvSpPr txBox="1"/>
          <p:nvPr/>
        </p:nvSpPr>
        <p:spPr>
          <a:xfrm>
            <a:off x="228600" y="5246960"/>
            <a:ext cx="868680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Six estuaries of very high Integrated Environmental Importance -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aMatigulu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iNyoni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uMlalazi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Richards Bay, St Lucia,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uMgobezeleni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Kosi. </a:t>
            </a:r>
            <a:endParaRPr lang="en-ZA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8591"/>
      </p:ext>
    </p:extLst>
  </p:cSld>
  <p:clrMapOvr>
    <a:masterClrMapping/>
  </p:clrMapOvr>
</p:sld>
</file>

<file path=ppt/theme/theme1.xml><?xml version="1.0" encoding="utf-8"?>
<a:theme xmlns:a="http://schemas.openxmlformats.org/drawingml/2006/main" name="CO-BRANDED DHS &amp; DWS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CO-BRANDED DHS &amp; DWS PRESENTATION.pot</Template>
  <TotalTime>10065</TotalTime>
  <Words>1047</Words>
  <Application>Microsoft Office PowerPoint</Application>
  <PresentationFormat>On-screen Show (4:3)</PresentationFormat>
  <Paragraphs>523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CO-BRANDED DHS &amp; DWS PRESENTATION</vt:lpstr>
      <vt:lpstr>CLASSIFICATION OF SIGNIFICANT WATER RESOURCES AND DETERMINATION OF RESOURCE QUALITY OBJECTIVES FOR WATER RESOURCES IN THE USUTU TO MHLATHUZE CATCHMENTS (WP11387)  </vt:lpstr>
      <vt:lpstr>STUDY AREA </vt:lpstr>
      <vt:lpstr>STATUS QUO: Estuary Condition &amp; Pressures</vt:lpstr>
      <vt:lpstr>Estuary Condition Summary</vt:lpstr>
      <vt:lpstr>PowerPoint Presentation</vt:lpstr>
      <vt:lpstr>PowerPoint Presentation</vt:lpstr>
      <vt:lpstr>PowerPoint Presentation</vt:lpstr>
      <vt:lpstr>PowerPoint Presentation</vt:lpstr>
    </vt:vector>
  </TitlesOfParts>
  <Company>Department of Housing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DOH 3</dc:creator>
  <cp:lastModifiedBy>Lara van Niekerk</cp:lastModifiedBy>
  <cp:revision>350</cp:revision>
  <dcterms:created xsi:type="dcterms:W3CDTF">2013-08-12T09:46:59Z</dcterms:created>
  <dcterms:modified xsi:type="dcterms:W3CDTF">2022-05-20T17:33:29Z</dcterms:modified>
</cp:coreProperties>
</file>